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18288000" cy="10287000"/>
  <p:embeddedFontLst>
    <p:embeddedFont>
      <p:font typeface="RKQNPO+Authenia-Solid"/>
      <p:regular r:id="rId40"/>
    </p:embeddedFont>
    <p:embeddedFont>
      <p:font typeface="NKSBLG+RobotoCondensed-Regular"/>
      <p:regular r:id="rId41"/>
    </p:embeddedFont>
    <p:embeddedFont>
      <p:font typeface="TRAJMW+NunitoSans-SemiBold"/>
      <p:regular r:id="rId42"/>
    </p:embeddedFont>
    <p:embeddedFont>
      <p:font typeface="HCHIQT+Roboto-Bold"/>
      <p:regular r:id="rId43"/>
    </p:embeddedFont>
    <p:embeddedFont>
      <p:font typeface="OSTFAI+CanvaSans-Bold"/>
      <p:regular r:id="rId44"/>
    </p:embeddedFont>
    <p:embeddedFont>
      <p:font typeface="WUQIOS+Calibri"/>
      <p:regular r:id="rId45"/>
    </p:embeddedFont>
    <p:embeddedFont>
      <p:font typeface="OCUTCA+BerlinSansFB-Reg"/>
      <p:regular r:id="rId46"/>
    </p:embeddedFont>
    <p:embeddedFont>
      <p:font typeface="MFNWBC+Abadi,Bold"/>
      <p:regular r:id="rId4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font" Target="fonts/font1.fntdata" /><Relationship Id="rId41" Type="http://schemas.openxmlformats.org/officeDocument/2006/relationships/font" Target="fonts/font2.fntdata" /><Relationship Id="rId42" Type="http://schemas.openxmlformats.org/officeDocument/2006/relationships/font" Target="fonts/font3.fntdata" /><Relationship Id="rId43" Type="http://schemas.openxmlformats.org/officeDocument/2006/relationships/font" Target="fonts/font4.fntdata" /><Relationship Id="rId44" Type="http://schemas.openxmlformats.org/officeDocument/2006/relationships/font" Target="fonts/font5.fntdata" /><Relationship Id="rId45" Type="http://schemas.openxmlformats.org/officeDocument/2006/relationships/font" Target="fonts/font6.fntdata" /><Relationship Id="rId46" Type="http://schemas.openxmlformats.org/officeDocument/2006/relationships/font" Target="fonts/font7.fntdata" /><Relationship Id="rId47" Type="http://schemas.openxmlformats.org/officeDocument/2006/relationships/font" Target="fonts/font8.fntdata" /><Relationship Id="rId5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5" TargetMode="External" /><Relationship Id="rId3" Type="http://schemas.openxmlformats.org/officeDocument/2006/relationships/image" Target="../media/image25.png" /><Relationship Id="rId4" Type="http://schemas.openxmlformats.org/officeDocument/2006/relationships/slide" Target="slide7.xml" /><Relationship Id="rId5" Type="http://schemas.openxmlformats.org/officeDocument/2006/relationships/slide" Target="slide11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64648" y="3978073"/>
            <a:ext cx="686511" cy="4922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d"/>
                </a:solidFill>
                <a:latin typeface="RKQNPO+Authenia-Solid"/>
                <a:cs typeface="RKQNPO+Authenia-Solid"/>
              </a:rPr>
              <a:t>Team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67767" y="4044516"/>
            <a:ext cx="4114800" cy="15950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59"/>
              </a:lnSpc>
              <a:spcBef>
                <a:spcPts val="0"/>
              </a:spcBef>
              <a:spcAft>
                <a:spcPts val="0"/>
              </a:spcAft>
            </a:pPr>
            <a:r>
              <a:rPr dirty="0" sz="9600">
                <a:solidFill>
                  <a:srgbClr val="fffffd"/>
                </a:solidFill>
                <a:latin typeface="RKQNPO+Authenia-Solid"/>
                <a:cs typeface="RKQNPO+Authenia-Solid"/>
              </a:rPr>
              <a:t>Tech</a:t>
            </a:r>
            <a:r>
              <a:rPr dirty="0" sz="9600">
                <a:solidFill>
                  <a:srgbClr val="fffffd"/>
                </a:solidFill>
                <a:latin typeface="RKQNPO+Authenia-Solid"/>
                <a:cs typeface="RKQNPO+Authenia-Solid"/>
              </a:rPr>
              <a:t> </a:t>
            </a:r>
            <a:r>
              <a:rPr dirty="0" sz="9600">
                <a:solidFill>
                  <a:srgbClr val="fffffd"/>
                </a:solidFill>
                <a:latin typeface="RKQNPO+Authenia-Solid"/>
                <a:cs typeface="RKQNPO+Authenia-Solid"/>
              </a:rPr>
              <a:t>Hawks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3562" y="6305638"/>
            <a:ext cx="9832143" cy="1082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22"/>
              </a:lnSpc>
              <a:spcBef>
                <a:spcPts val="0"/>
              </a:spcBef>
              <a:spcAft>
                <a:spcPts val="0"/>
              </a:spcAft>
            </a:pPr>
            <a:r>
              <a:rPr dirty="0" sz="6450">
                <a:solidFill>
                  <a:srgbClr val="e6e706"/>
                </a:solidFill>
                <a:latin typeface="RKQNPO+Authenia-Solid"/>
                <a:cs typeface="RKQNPO+Authenia-Solid"/>
              </a:rPr>
              <a:t>PrecisionAgriCare:</a:t>
            </a:r>
            <a:r>
              <a:rPr dirty="0" sz="6450">
                <a:solidFill>
                  <a:srgbClr val="e6e706"/>
                </a:solidFill>
                <a:latin typeface="RKQNPO+Authenia-Solid"/>
                <a:cs typeface="RKQNPO+Authenia-Solid"/>
              </a:rPr>
              <a:t> </a:t>
            </a:r>
            <a:r>
              <a:rPr dirty="0" sz="6450">
                <a:solidFill>
                  <a:srgbClr val="e6e706"/>
                </a:solidFill>
                <a:latin typeface="RKQNPO+Authenia-Solid"/>
                <a:cs typeface="RKQNPO+Authenia-Solid"/>
              </a:rPr>
              <a:t>Empowering</a:t>
            </a:r>
            <a:r>
              <a:rPr dirty="0" sz="6450">
                <a:solidFill>
                  <a:srgbClr val="e6e706"/>
                </a:solidFill>
                <a:latin typeface="RKQNPO+Authenia-Solid"/>
                <a:cs typeface="RKQNPO+Authenia-Solid"/>
              </a:rPr>
              <a:t> </a:t>
            </a:r>
            <a:r>
              <a:rPr dirty="0" sz="6450">
                <a:solidFill>
                  <a:srgbClr val="e6e706"/>
                </a:solidFill>
                <a:latin typeface="RKQNPO+Authenia-Solid"/>
                <a:cs typeface="RKQNPO+Authenia-Solid"/>
              </a:rPr>
              <a:t>Farmers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03634" y="161578"/>
            <a:ext cx="10085833" cy="10929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3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800">
                <a:solidFill>
                  <a:srgbClr val="000000"/>
                </a:solidFill>
                <a:latin typeface="WUQIOS+Calibri"/>
                <a:cs typeface="WUQIOS+Calibri"/>
              </a:rPr>
              <a:t>SuggestꢀtheꢀBestꢀCrop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05602" y="281149"/>
            <a:ext cx="11062642" cy="10929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3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800">
                <a:solidFill>
                  <a:srgbClr val="000000"/>
                </a:solidFill>
                <a:latin typeface="WUQIOS+Calibri"/>
                <a:cs typeface="WUQIOS+Calibri"/>
              </a:rPr>
              <a:t>ButꢀWeꢀDon’tꢀStopꢀHere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92094" y="1832195"/>
            <a:ext cx="2438575" cy="294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OCUTCA+BerlinSansFB-Reg"/>
                <a:cs typeface="OCUTCA+BerlinSansFB-Reg"/>
              </a:rPr>
              <a:t>|||</a:t>
            </a:r>
            <a:r>
              <a:rPr dirty="0" sz="2100" spc="3150">
                <a:solidFill>
                  <a:srgbClr val="ffffff"/>
                </a:solidFill>
                <a:latin typeface="OCUTCA+BerlinSansFB-Reg"/>
                <a:cs typeface="OCUTCA+BerlinSansFB-Reg"/>
              </a:rPr>
              <a:t> </a:t>
            </a:r>
            <a:r>
              <a:rPr dirty="0" sz="2100">
                <a:solidFill>
                  <a:srgbClr val="ffffff"/>
                </a:solidFill>
                <a:latin typeface="OCUTCA+BerlinSansFB-Reg"/>
                <a:cs typeface="OCUTCA+BerlinSansFB-Reg"/>
              </a:rPr>
              <a:t>HAWK</a:t>
            </a:r>
            <a:r>
              <a:rPr dirty="0" sz="2100" spc="525">
                <a:solidFill>
                  <a:srgbClr val="ffffff"/>
                </a:solidFill>
                <a:latin typeface="OCUTCA+BerlinSansFB-Reg"/>
                <a:cs typeface="OCUTCA+BerlinSansFB-Reg"/>
              </a:rPr>
              <a:t> </a:t>
            </a:r>
            <a:r>
              <a:rPr dirty="0" sz="2100">
                <a:solidFill>
                  <a:srgbClr val="ffffff"/>
                </a:solidFill>
                <a:latin typeface="OCUTCA+BerlinSansFB-Reg"/>
                <a:cs typeface="OCUTCA+BerlinSansFB-Reg"/>
              </a:rPr>
              <a:t>SENSE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58571" y="1832195"/>
            <a:ext cx="348518" cy="294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OCUTCA+BerlinSansFB-Reg"/>
                <a:cs typeface="OCUTCA+BerlinSansFB-Reg"/>
              </a:rPr>
              <a:t>|||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721345" y="1832195"/>
            <a:ext cx="1266080" cy="294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OCUTCA+BerlinSansFB-Reg"/>
                <a:cs typeface="OCUTCA+BerlinSansFB-Reg"/>
              </a:rPr>
              <a:t>FARMERS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320116" y="1832195"/>
            <a:ext cx="348518" cy="294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OCUTCA+BerlinSansFB-Reg"/>
                <a:cs typeface="OCUTCA+BerlinSansFB-Reg"/>
              </a:rPr>
              <a:t>|||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516265" y="1832195"/>
            <a:ext cx="879443" cy="294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OCUTCA+BerlinSansFB-Reg"/>
                <a:cs typeface="OCUTCA+BerlinSansFB-Reg"/>
              </a:rPr>
              <a:t>USERS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21816" y="3251688"/>
            <a:ext cx="1642616" cy="325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Connectꢀme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94771" y="3280286"/>
            <a:ext cx="2452092" cy="2452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Marketꢀavailability</a:t>
            </a:r>
          </a:p>
          <a:p>
            <a:pPr marL="50052" marR="0">
              <a:lnSpc>
                <a:spcPts val="2265"/>
              </a:lnSpc>
              <a:spcBef>
                <a:spcPts val="6064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Farmersꢀinfo</a:t>
            </a:r>
          </a:p>
          <a:p>
            <a:pPr marL="57545" marR="0">
              <a:lnSpc>
                <a:spcPts val="2265"/>
              </a:lnSpc>
              <a:spcBef>
                <a:spcPts val="6103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Agriꢀmap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6703" y="3362332"/>
            <a:ext cx="2935415" cy="7586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6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OCUTCA+BerlinSansFB-Reg"/>
                <a:cs typeface="OCUTCA+BerlinSansFB-Reg"/>
              </a:rPr>
              <a:t>HAWK</a:t>
            </a:r>
            <a:r>
              <a:rPr dirty="0" sz="3600" spc="901">
                <a:solidFill>
                  <a:srgbClr val="ffffff"/>
                </a:solidFill>
                <a:latin typeface="OCUTCA+BerlinSansFB-Reg"/>
                <a:cs typeface="OCUTCA+BerlinSansFB-Reg"/>
              </a:rPr>
              <a:t> </a:t>
            </a:r>
            <a:r>
              <a:rPr dirty="0" sz="3600">
                <a:solidFill>
                  <a:srgbClr val="ffffff"/>
                </a:solidFill>
                <a:latin typeface="OCUTCA+BerlinSansFB-Reg"/>
                <a:cs typeface="OCUTCA+BerlinSansFB-Reg"/>
              </a:rPr>
              <a:t>SENSE</a:t>
            </a:r>
          </a:p>
          <a:p>
            <a:pPr marL="2496314" marR="0">
              <a:lnSpc>
                <a:spcPts val="22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WUQIOS+Calibri"/>
                <a:cs typeface="WUQIOS+Calibri"/>
              </a:rPr>
              <a:t>ꢀ</a:t>
            </a:r>
          </a:p>
          <a:p>
            <a:pPr marL="2574101" marR="0">
              <a:lnSpc>
                <a:spcPts val="148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12">
                <a:solidFill>
                  <a:srgbClr val="ffffff"/>
                </a:solidFill>
                <a:latin typeface="WUQIOS+Calibri"/>
                <a:cs typeface="WUQIOS+Calibri"/>
              </a:rPr>
              <a:t>by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053280" y="4113638"/>
            <a:ext cx="1310282" cy="325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Weatherꢀ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9017" y="4238947"/>
            <a:ext cx="2923803" cy="4986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26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Algerian"/>
                <a:cs typeface="Algerian"/>
              </a:rPr>
              <a:t>TECH</a:t>
            </a:r>
            <a:r>
              <a:rPr dirty="0" sz="3600">
                <a:solidFill>
                  <a:srgbClr val="ffffff"/>
                </a:solidFill>
                <a:latin typeface="Algerian"/>
                <a:cs typeface="Algerian"/>
              </a:rPr>
              <a:t> </a:t>
            </a:r>
            <a:r>
              <a:rPr dirty="0" sz="3600">
                <a:solidFill>
                  <a:srgbClr val="ffffff"/>
                </a:solidFill>
                <a:latin typeface="Algerian"/>
                <a:cs typeface="Algerian"/>
              </a:rPr>
              <a:t>HAWKS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03347" y="4700213"/>
            <a:ext cx="1266080" cy="294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OCUTCA+BerlinSansFB-Reg"/>
                <a:cs typeface="OCUTCA+BerlinSansFB-Reg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FARMERS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070772" y="4980729"/>
            <a:ext cx="1565671" cy="325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Userꢀinputs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070772" y="5846760"/>
            <a:ext cx="2452092" cy="11998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Sensorꢀdata</a:t>
            </a:r>
          </a:p>
          <a:p>
            <a:pPr marL="0" marR="0">
              <a:lnSpc>
                <a:spcPts val="2265"/>
              </a:lnSpc>
              <a:spcBef>
                <a:spcPts val="4567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Marketꢀavailability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580959" y="6472550"/>
            <a:ext cx="1463129" cy="325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Contactꢀus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09087" y="7832714"/>
            <a:ext cx="879443" cy="294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000000"/>
                </a:solidFill>
                <a:latin typeface="OCUTCA+BerlinSansFB-Reg"/>
                <a:cs typeface="OCUTCA+BerlinSansFB-Reg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66860" y="1715661"/>
            <a:ext cx="4915520" cy="1791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809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b="1">
                <a:solidFill>
                  <a:srgbClr val="ffffff"/>
                </a:solidFill>
                <a:latin typeface="OSTFAI+CanvaSans-Bold"/>
                <a:cs typeface="OSTFAI+CanvaSans-Bold"/>
              </a:rPr>
              <a:t>DoꢀTheyꢀReallyꢀ</a:t>
            </a:r>
          </a:p>
          <a:p>
            <a:pPr marL="929747" marR="0">
              <a:lnSpc>
                <a:spcPts val="6809"/>
              </a:lnSpc>
              <a:spcBef>
                <a:spcPts val="190"/>
              </a:spcBef>
              <a:spcAft>
                <a:spcPts val="0"/>
              </a:spcAft>
            </a:pPr>
            <a:r>
              <a:rPr dirty="0" sz="5000" b="1">
                <a:solidFill>
                  <a:srgbClr val="ffffff"/>
                </a:solidFill>
                <a:latin typeface="OSTFAI+CanvaSans-Bold"/>
                <a:cs typeface="OSTFAI+CanvaSans-Bold"/>
              </a:rPr>
              <a:t>NeedꢀItꢀ?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12259" y="1289492"/>
            <a:ext cx="5071541" cy="757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63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ffffff"/>
                </a:solidFill>
                <a:latin typeface="WUQIOS+Calibri"/>
                <a:cs typeface="WUQIOS+Calibri"/>
              </a:rPr>
              <a:t>SUBSCRIPTIONS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64004" y="7493278"/>
            <a:ext cx="2436018" cy="12499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Untilꢀplantꢀisꢀsecured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1ꢀunitꢀperꢀ400ꢀm2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Cropꢀselection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Guidance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75123" y="7493279"/>
            <a:ext cx="2436018" cy="929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Untilꢀplantꢀisꢀsecured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1ꢀunitꢀperꢀ100ꢀm2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Cropꢀselection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7761" y="7515310"/>
            <a:ext cx="864728" cy="289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3ꢀDays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39231" y="7515308"/>
            <a:ext cx="864728" cy="289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7ꢀDays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200248" y="7515308"/>
            <a:ext cx="2079073" cy="929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EntireꢀHarvesting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1ꢀunitꢀperꢀ100ꢀm2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Cropꢀselection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761" y="7835350"/>
            <a:ext cx="2079073" cy="1613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1ꢀunitꢀperꢀ400ꢀm2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Cropꢀselection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Futureꢀplan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Noꢀguarantee</a:t>
            </a:r>
          </a:p>
          <a:p>
            <a:pPr marL="0" marR="0">
              <a:lnSpc>
                <a:spcPts val="2265"/>
              </a:lnSpc>
              <a:spcBef>
                <a:spcPts val="593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Rs.ꢀ7499/acre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39231" y="7835348"/>
            <a:ext cx="2299413" cy="19330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1ꢀunitꢀperꢀ400ꢀm2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Cropꢀselection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Guidanceꢀforꢀ4ꢀdays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Futureꢀplan</a:t>
            </a:r>
          </a:p>
          <a:p>
            <a:pPr marL="0" marR="0">
              <a:lnSpc>
                <a:spcPts val="1982"/>
              </a:lnSpc>
              <a:spcBef>
                <a:spcPts val="58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Noꢀguarantee</a:t>
            </a:r>
          </a:p>
          <a:p>
            <a:pPr marL="0" marR="0">
              <a:lnSpc>
                <a:spcPts val="2265"/>
              </a:lnSpc>
              <a:spcBef>
                <a:spcPts val="543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Rs.ꢀ10499/acre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675123" y="8453398"/>
            <a:ext cx="2380673" cy="12929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Guidance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Futureꢀplan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CashbackꢀGuarantee</a:t>
            </a:r>
          </a:p>
          <a:p>
            <a:pPr marL="0" marR="0">
              <a:lnSpc>
                <a:spcPts val="2265"/>
              </a:lnSpc>
              <a:spcBef>
                <a:spcPts val="593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Rs.ꢀ29999/acre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200248" y="8475428"/>
            <a:ext cx="1620812" cy="6098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FullꢀGuidance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Futureꢀplan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164004" y="8773438"/>
            <a:ext cx="2005905" cy="9729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Futureꢀplan</a:t>
            </a:r>
          </a:p>
          <a:p>
            <a:pPr marL="0" marR="0">
              <a:lnSpc>
                <a:spcPts val="1982"/>
              </a:lnSpc>
              <a:spcBef>
                <a:spcPts val="537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Noꢀguarantee</a:t>
            </a:r>
          </a:p>
          <a:p>
            <a:pPr marL="0" marR="0">
              <a:lnSpc>
                <a:spcPts val="2265"/>
              </a:lnSpc>
              <a:spcBef>
                <a:spcPts val="593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Rs.ꢀ14999/acre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200248" y="9115508"/>
            <a:ext cx="2380673" cy="8520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604a7b"/>
                </a:solidFill>
                <a:latin typeface="WUQIOS+Calibri"/>
                <a:cs typeface="WUQIOS+Calibri"/>
              </a:rPr>
              <a:t>CashbackꢀGuarantee</a:t>
            </a:r>
          </a:p>
          <a:p>
            <a:pPr marL="0" marR="0">
              <a:lnSpc>
                <a:spcPts val="2265"/>
              </a:lnSpc>
              <a:spcBef>
                <a:spcPts val="543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WUQIOS+Calibri"/>
                <a:cs typeface="WUQIOS+Calibri"/>
              </a:rPr>
              <a:t>Rs.ꢀ34499/acre</a:t>
            </a:r>
          </a:p>
          <a:p>
            <a:pPr marL="1469138" marR="0">
              <a:lnSpc>
                <a:spcPts val="168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48">
                <a:solidFill>
                  <a:srgbClr val="948a54"/>
                </a:solidFill>
                <a:latin typeface="WUQIOS+Calibri"/>
                <a:cs typeface="WUQIOS+Calibri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61424" y="5238677"/>
            <a:ext cx="10119055" cy="814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50">
                <a:solidFill>
                  <a:srgbClr val="000000"/>
                </a:solidFill>
                <a:latin typeface="MFNWBC+Abadi,Bold"/>
                <a:cs typeface="MFNWBC+Abadi,Bold"/>
              </a:rPr>
              <a:t>1.If</a:t>
            </a:r>
            <a:r>
              <a:rPr dirty="0" sz="1800" spc="240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the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farmer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selects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>
                <a:solidFill>
                  <a:srgbClr val="000000"/>
                </a:solidFill>
                <a:latin typeface="MFNWBC+Abadi,Bold"/>
                <a:cs typeface="MFNWBC+Abadi,Bold"/>
              </a:rPr>
              <a:t>a</a:t>
            </a:r>
            <a:r>
              <a:rPr dirty="0" sz="1800" spc="39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plant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not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recommended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8">
                <a:solidFill>
                  <a:srgbClr val="000000"/>
                </a:solidFill>
                <a:latin typeface="MFNWBC+Abadi,Bold"/>
                <a:cs typeface="MFNWBC+Abadi,Bold"/>
              </a:rPr>
              <a:t>by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8">
                <a:solidFill>
                  <a:srgbClr val="000000"/>
                </a:solidFill>
                <a:latin typeface="MFNWBC+Abadi,Bold"/>
                <a:cs typeface="MFNWBC+Abadi,Bold"/>
              </a:rPr>
              <a:t>us,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the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guarantee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becomes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invalid</a:t>
            </a:r>
          </a:p>
          <a:p>
            <a:pPr marL="0" marR="0">
              <a:lnSpc>
                <a:spcPts val="1792"/>
              </a:lnSpc>
              <a:spcBef>
                <a:spcPts val="2527"/>
              </a:spcBef>
              <a:spcAft>
                <a:spcPts val="0"/>
              </a:spcAft>
            </a:pP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immediately.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61424" y="6335957"/>
            <a:ext cx="10598282" cy="19117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2.Failure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50">
                <a:solidFill>
                  <a:srgbClr val="000000"/>
                </a:solidFill>
                <a:latin typeface="MFNWBC+Abadi,Bold"/>
                <a:cs typeface="MFNWBC+Abadi,Bold"/>
              </a:rPr>
              <a:t>to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follow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the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provided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plan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disqualifies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the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farmer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from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receiving</a:t>
            </a:r>
            <a:r>
              <a:rPr dirty="0" sz="1800" spc="240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the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guarantee.</a:t>
            </a:r>
          </a:p>
          <a:p>
            <a:pPr marL="0" marR="0">
              <a:lnSpc>
                <a:spcPts val="1792"/>
              </a:lnSpc>
              <a:spcBef>
                <a:spcPts val="2527"/>
              </a:spcBef>
              <a:spcAft>
                <a:spcPts val="0"/>
              </a:spcAft>
            </a:pP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3.Unforeseen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critical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50">
                <a:solidFill>
                  <a:srgbClr val="000000"/>
                </a:solidFill>
                <a:latin typeface="MFNWBC+Abadi,Bold"/>
                <a:cs typeface="MFNWBC+Abadi,Bold"/>
              </a:rPr>
              <a:t>weather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changes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invalidate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the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guarantee.</a:t>
            </a:r>
          </a:p>
          <a:p>
            <a:pPr marL="0" marR="0">
              <a:lnSpc>
                <a:spcPts val="1792"/>
              </a:lnSpc>
              <a:spcBef>
                <a:spcPts val="2527"/>
              </a:spcBef>
              <a:spcAft>
                <a:spcPts val="0"/>
              </a:spcAft>
            </a:pP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4.Unexpected</a:t>
            </a:r>
            <a:r>
              <a:rPr dirty="0" sz="1800" spc="240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damage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caused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8">
                <a:solidFill>
                  <a:srgbClr val="000000"/>
                </a:solidFill>
                <a:latin typeface="MFNWBC+Abadi,Bold"/>
                <a:cs typeface="MFNWBC+Abadi,Bold"/>
              </a:rPr>
              <a:t>by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animals,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insects,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or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other</a:t>
            </a:r>
            <a:r>
              <a:rPr dirty="0" sz="1800" spc="242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factors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renders</a:t>
            </a:r>
            <a:r>
              <a:rPr dirty="0" sz="1800" spc="241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the</a:t>
            </a:r>
            <a:r>
              <a:rPr dirty="0" sz="1800" spc="243">
                <a:solidFill>
                  <a:srgbClr val="00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guarantee</a:t>
            </a:r>
          </a:p>
          <a:p>
            <a:pPr marL="0" marR="0">
              <a:lnSpc>
                <a:spcPts val="1792"/>
              </a:lnSpc>
              <a:spcBef>
                <a:spcPts val="2577"/>
              </a:spcBef>
              <a:spcAft>
                <a:spcPts val="0"/>
              </a:spcAft>
            </a:pPr>
            <a:r>
              <a:rPr dirty="0" sz="1800" spc="149">
                <a:solidFill>
                  <a:srgbClr val="000000"/>
                </a:solidFill>
                <a:latin typeface="MFNWBC+Abadi,Bold"/>
                <a:cs typeface="MFNWBC+Abadi,Bold"/>
              </a:rPr>
              <a:t>invalid.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59579" y="7319454"/>
            <a:ext cx="3244899" cy="565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52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WUQIOS+Calibri"/>
                <a:cs typeface="WUQIOS+Calibri"/>
              </a:rPr>
              <a:t>ꢀꢀGUARANTEE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61424" y="8530518"/>
            <a:ext cx="9711542" cy="814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These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conditions</a:t>
            </a:r>
            <a:r>
              <a:rPr dirty="0" sz="1800" spc="241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50">
                <a:solidFill>
                  <a:srgbClr val="ff0000"/>
                </a:solidFill>
                <a:latin typeface="MFNWBC+Abadi,Bold"/>
                <a:cs typeface="MFNWBC+Abadi,Bold"/>
              </a:rPr>
              <a:t>are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subject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50">
                <a:solidFill>
                  <a:srgbClr val="ff0000"/>
                </a:solidFill>
                <a:latin typeface="MFNWBC+Abadi,Bold"/>
                <a:cs typeface="MFNWBC+Abadi,Bold"/>
              </a:rPr>
              <a:t>to</a:t>
            </a:r>
            <a:r>
              <a:rPr dirty="0" sz="1800" spc="241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change</a:t>
            </a:r>
            <a:r>
              <a:rPr dirty="0" sz="1800" spc="243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50">
                <a:solidFill>
                  <a:srgbClr val="ff0000"/>
                </a:solidFill>
                <a:latin typeface="MFNWBC+Abadi,Bold"/>
                <a:cs typeface="MFNWBC+Abadi,Bold"/>
              </a:rPr>
              <a:t>at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any</a:t>
            </a:r>
            <a:r>
              <a:rPr dirty="0" sz="1800" spc="243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time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without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prior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notice,</a:t>
            </a:r>
            <a:r>
              <a:rPr dirty="0" sz="1800" spc="243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under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the</a:t>
            </a:r>
          </a:p>
          <a:p>
            <a:pPr marL="0" marR="0">
              <a:lnSpc>
                <a:spcPts val="1792"/>
              </a:lnSpc>
              <a:spcBef>
                <a:spcPts val="2527"/>
              </a:spcBef>
              <a:spcAft>
                <a:spcPts val="0"/>
              </a:spcAft>
            </a:pP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authority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of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the</a:t>
            </a:r>
            <a:r>
              <a:rPr dirty="0" sz="1800" spc="243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executives</a:t>
            </a:r>
            <a:r>
              <a:rPr dirty="0" sz="1800" spc="240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50">
                <a:solidFill>
                  <a:srgbClr val="ff0000"/>
                </a:solidFill>
                <a:latin typeface="MFNWBC+Abadi,Bold"/>
                <a:cs typeface="MFNWBC+Abadi,Bold"/>
              </a:rPr>
              <a:t>at</a:t>
            </a:r>
            <a:r>
              <a:rPr dirty="0" sz="1800" spc="242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Tech</a:t>
            </a:r>
            <a:r>
              <a:rPr dirty="0" sz="1800" spc="241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Hawks</a:t>
            </a:r>
            <a:r>
              <a:rPr dirty="0" sz="1800" spc="241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Pvt.</a:t>
            </a:r>
            <a:r>
              <a:rPr dirty="0" sz="1800" spc="243">
                <a:solidFill>
                  <a:srgbClr val="ff0000"/>
                </a:solidFill>
                <a:latin typeface="MFNWBC+Abadi,Bold"/>
                <a:cs typeface="MFNWBC+Abadi,Bold"/>
              </a:rPr>
              <a:t> </a:t>
            </a:r>
            <a:r>
              <a:rPr dirty="0" sz="1800" spc="149">
                <a:solidFill>
                  <a:srgbClr val="ff0000"/>
                </a:solidFill>
                <a:latin typeface="MFNWBC+Abadi,Bold"/>
                <a:cs typeface="MFNWBC+Abadi,Bold"/>
              </a:rPr>
              <a:t>Company.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669387" y="9713731"/>
            <a:ext cx="402984" cy="2538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9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148">
                <a:solidFill>
                  <a:srgbClr val="948a54"/>
                </a:solidFill>
                <a:latin typeface="WUQIOS+Calibri"/>
                <a:cs typeface="WUQIOS+Calibri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25340" y="940789"/>
            <a:ext cx="8255793" cy="11888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060"/>
              </a:lnSpc>
              <a:spcBef>
                <a:spcPts val="0"/>
              </a:spcBef>
              <a:spcAft>
                <a:spcPts val="0"/>
              </a:spcAft>
            </a:pPr>
            <a:r>
              <a:rPr dirty="0" sz="9600">
                <a:solidFill>
                  <a:srgbClr val="000000"/>
                </a:solidFill>
                <a:latin typeface="WUQIOS+Calibri"/>
                <a:cs typeface="WUQIOS+Calibri"/>
              </a:rPr>
              <a:t>TargetꢀAudience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7040" y="3981597"/>
            <a:ext cx="5012828" cy="10182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97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WUQIOS+Calibri"/>
                <a:cs typeface="WUQIOS+Calibri"/>
              </a:rPr>
              <a:t>ꢀ1)ꢀꢀFarmers</a:t>
            </a:r>
          </a:p>
          <a:p>
            <a:pPr marL="0" marR="0">
              <a:lnSpc>
                <a:spcPts val="3397"/>
              </a:lnSpc>
              <a:spcBef>
                <a:spcPts val="922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WUQIOS+Calibri"/>
                <a:cs typeface="WUQIOS+Calibri"/>
              </a:rPr>
              <a:t>ꢀ2)ꢀꢀAgriculturalꢀinspectors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7040" y="5078876"/>
            <a:ext cx="11152435" cy="10182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97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WUQIOS+Calibri"/>
                <a:cs typeface="WUQIOS+Calibri"/>
              </a:rPr>
              <a:t>ꢀ3)ꢀꢀGovernmentꢀandꢀnon-governmentꢀagriculturalꢀagencies</a:t>
            </a:r>
          </a:p>
          <a:p>
            <a:pPr marL="0" marR="0">
              <a:lnSpc>
                <a:spcPts val="3397"/>
              </a:lnSpc>
              <a:spcBef>
                <a:spcPts val="922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WUQIOS+Calibri"/>
                <a:cs typeface="WUQIOS+Calibri"/>
              </a:rPr>
              <a:t>ꢀ4)ꢀꢀAnyꢀFarmingꢀEnthusiastsꢀ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8573" y="1065967"/>
            <a:ext cx="8457326" cy="30042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15250" marR="0">
              <a:lnSpc>
                <a:spcPts val="30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 spc="-74">
                <a:solidFill>
                  <a:srgbClr val="ffffff"/>
                </a:solidFill>
                <a:latin typeface="NKSBLG+RobotoCondensed-Regular"/>
                <a:cs typeface="NKSBLG+RobotoCondensed-Regular"/>
              </a:rPr>
              <a:t>Theꢀagriculturalꢀsectorꢀfacesꢀsignificantꢀchallengesꢀin</a:t>
            </a:r>
          </a:p>
          <a:p>
            <a:pPr marL="273400" marR="0">
              <a:lnSpc>
                <a:spcPts val="3060"/>
              </a:lnSpc>
              <a:spcBef>
                <a:spcPts val="948"/>
              </a:spcBef>
              <a:spcAft>
                <a:spcPts val="0"/>
              </a:spcAft>
            </a:pPr>
            <a:r>
              <a:rPr dirty="0" sz="2900" spc="-74">
                <a:solidFill>
                  <a:srgbClr val="ffffff"/>
                </a:solidFill>
                <a:latin typeface="NKSBLG+RobotoCondensed-Regular"/>
                <a:cs typeface="NKSBLG+RobotoCondensed-Regular"/>
              </a:rPr>
              <a:t>achievingꢀsustainableꢀdevelopment.ꢀFarmersꢀstruggleꢀw</a:t>
            </a:r>
          </a:p>
          <a:p>
            <a:pPr marL="17291" marR="0">
              <a:lnSpc>
                <a:spcPts val="3060"/>
              </a:lnSpc>
              <a:spcBef>
                <a:spcPts val="998"/>
              </a:spcBef>
              <a:spcAft>
                <a:spcPts val="0"/>
              </a:spcAft>
            </a:pPr>
            <a:r>
              <a:rPr dirty="0" sz="2900" spc="-74">
                <a:solidFill>
                  <a:srgbClr val="ffffff"/>
                </a:solidFill>
                <a:latin typeface="NKSBLG+RobotoCondensed-Regular"/>
                <a:cs typeface="NKSBLG+RobotoCondensed-Regular"/>
              </a:rPr>
              <a:t>uncertaintyꢀwhenꢀitꢀcomesꢀtoꢀselectingꢀtheꢀrightꢀcropsꢀfor</a:t>
            </a:r>
          </a:p>
          <a:p>
            <a:pPr marL="339515" marR="0">
              <a:lnSpc>
                <a:spcPts val="3060"/>
              </a:lnSpc>
              <a:spcBef>
                <a:spcPts val="948"/>
              </a:spcBef>
              <a:spcAft>
                <a:spcPts val="0"/>
              </a:spcAft>
            </a:pPr>
            <a:r>
              <a:rPr dirty="0" sz="2900" spc="-74">
                <a:solidFill>
                  <a:srgbClr val="ffffff"/>
                </a:solidFill>
                <a:latin typeface="NKSBLG+RobotoCondensed-Regular"/>
                <a:cs typeface="NKSBLG+RobotoCondensed-Regular"/>
              </a:rPr>
              <a:t>landꢀandꢀoptimizingꢀresourceꢀutilization.ꢀExcessiveꢀuse</a:t>
            </a:r>
          </a:p>
          <a:p>
            <a:pPr marL="0" marR="0">
              <a:lnSpc>
                <a:spcPts val="3060"/>
              </a:lnSpc>
              <a:spcBef>
                <a:spcPts val="998"/>
              </a:spcBef>
              <a:spcAft>
                <a:spcPts val="0"/>
              </a:spcAft>
            </a:pPr>
            <a:r>
              <a:rPr dirty="0" sz="2900" spc="-74">
                <a:solidFill>
                  <a:srgbClr val="ffffff"/>
                </a:solidFill>
                <a:latin typeface="NKSBLG+RobotoCondensed-Regular"/>
                <a:cs typeface="NKSBLG+RobotoCondensed-Regular"/>
              </a:rPr>
              <a:t>syntheticꢀfertilizersꢀandꢀpesticidesꢀharmsꢀtheꢀenvironmen</a:t>
            </a:r>
          </a:p>
          <a:p>
            <a:pPr marL="2437793" marR="0">
              <a:lnSpc>
                <a:spcPts val="3060"/>
              </a:lnSpc>
              <a:spcBef>
                <a:spcPts val="998"/>
              </a:spcBef>
              <a:spcAft>
                <a:spcPts val="0"/>
              </a:spcAft>
            </a:pPr>
            <a:r>
              <a:rPr dirty="0" sz="2900" spc="-74">
                <a:solidFill>
                  <a:srgbClr val="ffffff"/>
                </a:solidFill>
                <a:latin typeface="NKSBLG+RobotoCondensed-Regular"/>
                <a:cs typeface="NKSBLG+RobotoCondensed-Regular"/>
              </a:rPr>
              <a:t>posesꢀrisksꢀtoꢀfoodꢀsafety.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03781" y="3311078"/>
            <a:ext cx="6038010" cy="24563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900">
                <a:solidFill>
                  <a:srgbClr val="ffffff"/>
                </a:solidFill>
                <a:latin typeface="RKQNPO+Authenia-Solid"/>
                <a:cs typeface="RKQNPO+Authenia-Solid"/>
              </a:rPr>
              <a:t>Thank</a:t>
            </a:r>
            <a:r>
              <a:rPr dirty="0" sz="14900">
                <a:solidFill>
                  <a:srgbClr val="ffffff"/>
                </a:solidFill>
                <a:latin typeface="RKQNPO+Authenia-Solid"/>
                <a:cs typeface="RKQNPO+Authenia-Solid"/>
              </a:rPr>
              <a:t> </a:t>
            </a:r>
            <a:r>
              <a:rPr dirty="0" sz="14900">
                <a:solidFill>
                  <a:srgbClr val="ffffff"/>
                </a:solidFill>
                <a:latin typeface="RKQNPO+Authenia-Solid"/>
                <a:cs typeface="RKQNPO+Authenia-Solid"/>
              </a:rPr>
              <a:t>You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16699" y="758915"/>
            <a:ext cx="5685755" cy="16292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28"/>
              </a:lnSpc>
              <a:spcBef>
                <a:spcPts val="0"/>
              </a:spcBef>
              <a:spcAft>
                <a:spcPts val="0"/>
              </a:spcAft>
            </a:pPr>
            <a:r>
              <a:rPr dirty="0" sz="9200" b="1">
                <a:solidFill>
                  <a:srgbClr val="000000"/>
                </a:solidFill>
                <a:latin typeface="OSTFAI+CanvaSans-Bold"/>
                <a:cs typeface="OSTFAI+CanvaSans-Bold"/>
              </a:rPr>
              <a:t>OurꢀTeam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0478" y="949458"/>
            <a:ext cx="7276275" cy="905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6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ffffff"/>
                </a:solidFill>
                <a:latin typeface="TRAJMW+NunitoSans-SemiBold"/>
                <a:cs typeface="TRAJMW+NunitoSans-SemiBold"/>
              </a:rPr>
              <a:t>-</a:t>
            </a:r>
            <a:r>
              <a:rPr dirty="0" sz="2450" spc="50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Uncertainty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1">
                <a:solidFill>
                  <a:srgbClr val="ffffff"/>
                </a:solidFill>
                <a:latin typeface="TRAJMW+NunitoSans-SemiBold"/>
                <a:cs typeface="TRAJMW+NunitoSans-SemiBold"/>
              </a:rPr>
              <a:t>in</a:t>
            </a:r>
            <a:r>
              <a:rPr dirty="0" sz="2450" spc="273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crop</a:t>
            </a:r>
            <a:r>
              <a:rPr dirty="0" sz="2450" spc="269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selection</a:t>
            </a:r>
            <a:r>
              <a:rPr dirty="0" sz="2450" spc="269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for</a:t>
            </a:r>
            <a:r>
              <a:rPr dirty="0" sz="2450" spc="265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farmers</a:t>
            </a:r>
          </a:p>
          <a:p>
            <a:pPr marL="0" marR="0">
              <a:lnSpc>
                <a:spcPts val="3369"/>
              </a:lnSpc>
              <a:spcBef>
                <a:spcPts val="38"/>
              </a:spcBef>
              <a:spcAft>
                <a:spcPts val="0"/>
              </a:spcAft>
            </a:pPr>
            <a:r>
              <a:rPr dirty="0" sz="2450" spc="239">
                <a:solidFill>
                  <a:srgbClr val="ffffff"/>
                </a:solidFill>
                <a:latin typeface="TRAJMW+NunitoSans-SemiBold"/>
                <a:cs typeface="TRAJMW+NunitoSans-SemiBold"/>
              </a:rPr>
              <a:t>due</a:t>
            </a:r>
            <a:r>
              <a:rPr dirty="0" sz="2450" spc="265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3">
                <a:solidFill>
                  <a:srgbClr val="ffffff"/>
                </a:solidFill>
                <a:latin typeface="TRAJMW+NunitoSans-SemiBold"/>
                <a:cs typeface="TRAJMW+NunitoSans-SemiBold"/>
              </a:rPr>
              <a:t>to</a:t>
            </a:r>
            <a:r>
              <a:rPr dirty="0" sz="2450" spc="271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varying</a:t>
            </a:r>
            <a:r>
              <a:rPr dirty="0" sz="2450" spc="269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land</a:t>
            </a:r>
            <a:r>
              <a:rPr dirty="0" sz="2450" spc="269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conditions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0478" y="2266956"/>
            <a:ext cx="7317965" cy="905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6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ffffff"/>
                </a:solidFill>
                <a:latin typeface="TRAJMW+NunitoSans-SemiBold"/>
                <a:cs typeface="TRAJMW+NunitoSans-SemiBold"/>
              </a:rPr>
              <a:t>-</a:t>
            </a:r>
            <a:r>
              <a:rPr dirty="0" sz="2450" spc="50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Excessive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use</a:t>
            </a:r>
            <a:r>
              <a:rPr dirty="0" sz="2450" spc="266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of</a:t>
            </a:r>
            <a:r>
              <a:rPr dirty="0" sz="2450" spc="26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synthetic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3">
                <a:solidFill>
                  <a:srgbClr val="ffffff"/>
                </a:solidFill>
                <a:latin typeface="TRAJMW+NunitoSans-SemiBold"/>
                <a:cs typeface="TRAJMW+NunitoSans-SemiBold"/>
              </a:rPr>
              <a:t>fertilizers</a:t>
            </a:r>
            <a:r>
              <a:rPr dirty="0" sz="2450" spc="268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and</a:t>
            </a:r>
          </a:p>
          <a:p>
            <a:pPr marL="0" marR="0">
              <a:lnSpc>
                <a:spcPts val="3369"/>
              </a:lnSpc>
              <a:spcBef>
                <a:spcPts val="38"/>
              </a:spcBef>
              <a:spcAft>
                <a:spcPts val="0"/>
              </a:spcAft>
            </a:pP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pesticides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leading</a:t>
            </a:r>
            <a:r>
              <a:rPr dirty="0" sz="2450" spc="269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3">
                <a:solidFill>
                  <a:srgbClr val="ffffff"/>
                </a:solidFill>
                <a:latin typeface="TRAJMW+NunitoSans-SemiBold"/>
                <a:cs typeface="TRAJMW+NunitoSans-SemiBold"/>
              </a:rPr>
              <a:t>to</a:t>
            </a:r>
            <a:r>
              <a:rPr dirty="0" sz="2450" spc="270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environmental</a:t>
            </a:r>
            <a:r>
              <a:rPr dirty="0" sz="2450" spc="261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harm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0478" y="3584454"/>
            <a:ext cx="7591471" cy="13443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6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ffffff"/>
                </a:solidFill>
                <a:latin typeface="TRAJMW+NunitoSans-SemiBold"/>
                <a:cs typeface="TRAJMW+NunitoSans-SemiBold"/>
              </a:rPr>
              <a:t>-</a:t>
            </a:r>
            <a:r>
              <a:rPr dirty="0" sz="2450" spc="50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Lack</a:t>
            </a:r>
            <a:r>
              <a:rPr dirty="0" sz="2450" spc="266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of</a:t>
            </a:r>
            <a:r>
              <a:rPr dirty="0" sz="2450" spc="26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real-time</a:t>
            </a:r>
            <a:r>
              <a:rPr dirty="0" sz="2450" spc="268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data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on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crucial</a:t>
            </a:r>
            <a:r>
              <a:rPr dirty="0" sz="2450" spc="26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factors</a:t>
            </a:r>
          </a:p>
          <a:p>
            <a:pPr marL="0" marR="0">
              <a:lnSpc>
                <a:spcPts val="3369"/>
              </a:lnSpc>
              <a:spcBef>
                <a:spcPts val="38"/>
              </a:spcBef>
              <a:spcAft>
                <a:spcPts val="0"/>
              </a:spcAft>
            </a:pPr>
            <a:r>
              <a:rPr dirty="0" sz="2450" spc="233">
                <a:solidFill>
                  <a:srgbClr val="ffffff"/>
                </a:solidFill>
                <a:latin typeface="TRAJMW+NunitoSans-SemiBold"/>
                <a:cs typeface="TRAJMW+NunitoSans-SemiBold"/>
              </a:rPr>
              <a:t>like</a:t>
            </a:r>
            <a:r>
              <a:rPr dirty="0" sz="2450" spc="270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soil</a:t>
            </a:r>
            <a:r>
              <a:rPr dirty="0" sz="2450" spc="263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moisture,</a:t>
            </a:r>
            <a:r>
              <a:rPr dirty="0" sz="2450" spc="261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temperature,</a:t>
            </a:r>
            <a:r>
              <a:rPr dirty="0" sz="2450" spc="261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and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nutrient</a:t>
            </a:r>
          </a:p>
          <a:p>
            <a:pPr marL="0" marR="0">
              <a:lnSpc>
                <a:spcPts val="3369"/>
              </a:lnSpc>
              <a:spcBef>
                <a:spcPts val="88"/>
              </a:spcBef>
              <a:spcAft>
                <a:spcPts val="0"/>
              </a:spcAft>
            </a:pPr>
            <a:r>
              <a:rPr dirty="0" sz="2450" spc="234">
                <a:solidFill>
                  <a:srgbClr val="ffffff"/>
                </a:solidFill>
                <a:latin typeface="TRAJMW+NunitoSans-SemiBold"/>
                <a:cs typeface="TRAJMW+NunitoSans-SemiBold"/>
              </a:rPr>
              <a:t>levels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0478" y="5341117"/>
            <a:ext cx="7391428" cy="9051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6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ffffff"/>
                </a:solidFill>
                <a:latin typeface="TRAJMW+NunitoSans-SemiBold"/>
                <a:cs typeface="TRAJMW+NunitoSans-SemiBold"/>
              </a:rPr>
              <a:t>-</a:t>
            </a:r>
            <a:r>
              <a:rPr dirty="0" sz="2450" spc="50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Limited</a:t>
            </a:r>
            <a:r>
              <a:rPr dirty="0" sz="2450" spc="269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access</a:t>
            </a:r>
            <a:r>
              <a:rPr dirty="0" sz="2450" spc="266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3">
                <a:solidFill>
                  <a:srgbClr val="ffffff"/>
                </a:solidFill>
                <a:latin typeface="TRAJMW+NunitoSans-SemiBold"/>
                <a:cs typeface="TRAJMW+NunitoSans-SemiBold"/>
              </a:rPr>
              <a:t>to</a:t>
            </a:r>
            <a:r>
              <a:rPr dirty="0" sz="2450" spc="270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market</a:t>
            </a:r>
            <a:r>
              <a:rPr dirty="0" sz="2450" spc="26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information</a:t>
            </a:r>
            <a:r>
              <a:rPr dirty="0" sz="2450" spc="269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for</a:t>
            </a:r>
          </a:p>
          <a:p>
            <a:pPr marL="0" marR="0">
              <a:lnSpc>
                <a:spcPts val="3369"/>
              </a:lnSpc>
              <a:spcBef>
                <a:spcPts val="38"/>
              </a:spcBef>
              <a:spcAft>
                <a:spcPts val="0"/>
              </a:spcAft>
            </a:pPr>
            <a:r>
              <a:rPr dirty="0" sz="2450" spc="233">
                <a:solidFill>
                  <a:srgbClr val="ffffff"/>
                </a:solidFill>
                <a:latin typeface="TRAJMW+NunitoSans-SemiBold"/>
                <a:cs typeface="TRAJMW+NunitoSans-SemiBold"/>
              </a:rPr>
              <a:t>fair</a:t>
            </a:r>
            <a:r>
              <a:rPr dirty="0" sz="2450" spc="266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trade</a:t>
            </a:r>
            <a:r>
              <a:rPr dirty="0" sz="2450" spc="268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and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maximizing</a:t>
            </a:r>
            <a:r>
              <a:rPr dirty="0" sz="2450" spc="268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income</a:t>
            </a:r>
            <a:r>
              <a:rPr dirty="0" sz="2450" spc="266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potential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0478" y="6658616"/>
            <a:ext cx="6231839" cy="905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6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ffffff"/>
                </a:solidFill>
                <a:latin typeface="TRAJMW+NunitoSans-SemiBold"/>
                <a:cs typeface="TRAJMW+NunitoSans-SemiBold"/>
              </a:rPr>
              <a:t>-</a:t>
            </a:r>
            <a:r>
              <a:rPr dirty="0" sz="2450" spc="50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4">
                <a:solidFill>
                  <a:srgbClr val="ffffff"/>
                </a:solidFill>
                <a:latin typeface="TRAJMW+NunitoSans-SemiBold"/>
                <a:cs typeface="TRAJMW+NunitoSans-SemiBold"/>
              </a:rPr>
              <a:t>Inefficient</a:t>
            </a:r>
            <a:r>
              <a:rPr dirty="0" sz="2450" spc="265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resource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4">
                <a:solidFill>
                  <a:srgbClr val="ffffff"/>
                </a:solidFill>
                <a:latin typeface="TRAJMW+NunitoSans-SemiBold"/>
                <a:cs typeface="TRAJMW+NunitoSans-SemiBold"/>
              </a:rPr>
              <a:t>utilization</a:t>
            </a:r>
            <a:r>
              <a:rPr dirty="0" sz="2450" spc="270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and</a:t>
            </a:r>
          </a:p>
          <a:p>
            <a:pPr marL="0" marR="0">
              <a:lnSpc>
                <a:spcPts val="3369"/>
              </a:lnSpc>
              <a:spcBef>
                <a:spcPts val="38"/>
              </a:spcBef>
              <a:spcAft>
                <a:spcPts val="0"/>
              </a:spcAft>
            </a:pP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suboptimal</a:t>
            </a:r>
            <a:r>
              <a:rPr dirty="0" sz="2450" spc="260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crop</a:t>
            </a:r>
            <a:r>
              <a:rPr dirty="0" sz="2450" spc="269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4">
                <a:solidFill>
                  <a:srgbClr val="ffffff"/>
                </a:solidFill>
                <a:latin typeface="TRAJMW+NunitoSans-SemiBold"/>
                <a:cs typeface="TRAJMW+NunitoSans-SemiBold"/>
              </a:rPr>
              <a:t>yields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0478" y="7976114"/>
            <a:ext cx="6754103" cy="1344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6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ffffff"/>
                </a:solidFill>
                <a:latin typeface="TRAJMW+NunitoSans-SemiBold"/>
                <a:cs typeface="TRAJMW+NunitoSans-SemiBold"/>
              </a:rPr>
              <a:t>-</a:t>
            </a:r>
            <a:r>
              <a:rPr dirty="0" sz="2450" spc="50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Lack</a:t>
            </a:r>
            <a:r>
              <a:rPr dirty="0" sz="2450" spc="266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of</a:t>
            </a:r>
            <a:r>
              <a:rPr dirty="0" sz="2450" spc="262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transparency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and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direct</a:t>
            </a:r>
            <a:r>
              <a:rPr dirty="0" sz="2450" spc="264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trade</a:t>
            </a:r>
          </a:p>
          <a:p>
            <a:pPr marL="0" marR="0">
              <a:lnSpc>
                <a:spcPts val="3369"/>
              </a:lnSpc>
              <a:spcBef>
                <a:spcPts val="38"/>
              </a:spcBef>
              <a:spcAft>
                <a:spcPts val="0"/>
              </a:spcAft>
            </a:pPr>
            <a:r>
              <a:rPr dirty="0" sz="2450" spc="235">
                <a:solidFill>
                  <a:srgbClr val="ffffff"/>
                </a:solidFill>
                <a:latin typeface="TRAJMW+NunitoSans-SemiBold"/>
                <a:cs typeface="TRAJMW+NunitoSans-SemiBold"/>
              </a:rPr>
              <a:t>relationships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between</a:t>
            </a:r>
            <a:r>
              <a:rPr dirty="0" sz="2450" spc="267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6">
                <a:solidFill>
                  <a:srgbClr val="ffffff"/>
                </a:solidFill>
                <a:latin typeface="TRAJMW+NunitoSans-SemiBold"/>
                <a:cs typeface="TRAJMW+NunitoSans-SemiBold"/>
              </a:rPr>
              <a:t>farmers</a:t>
            </a:r>
            <a:r>
              <a:rPr dirty="0" sz="2450" spc="266">
                <a:solidFill>
                  <a:srgbClr val="ffffff"/>
                </a:solidFill>
                <a:latin typeface="TRAJMW+NunitoSans-SemiBold"/>
                <a:cs typeface="TRAJMW+NunitoSans-SemiBold"/>
              </a:rPr>
              <a:t> </a:t>
            </a: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and</a:t>
            </a:r>
          </a:p>
          <a:p>
            <a:pPr marL="0" marR="0">
              <a:lnSpc>
                <a:spcPts val="3369"/>
              </a:lnSpc>
              <a:spcBef>
                <a:spcPts val="88"/>
              </a:spcBef>
              <a:spcAft>
                <a:spcPts val="0"/>
              </a:spcAft>
            </a:pPr>
            <a:r>
              <a:rPr dirty="0" sz="2450" spc="238">
                <a:solidFill>
                  <a:srgbClr val="ffffff"/>
                </a:solidFill>
                <a:latin typeface="TRAJMW+NunitoSans-SemiBold"/>
                <a:cs typeface="TRAJMW+NunitoSans-SemiBold"/>
              </a:rPr>
              <a:t>consumers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1168" y="1503230"/>
            <a:ext cx="4416731" cy="930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3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b="1">
                <a:solidFill>
                  <a:srgbClr val="ffffff"/>
                </a:solidFill>
                <a:latin typeface="HCHIQT+Roboto-Bold"/>
                <a:cs typeface="HCHIQT+Roboto-Bold"/>
              </a:rPr>
              <a:t>OurꢀSolution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6291" y="2816528"/>
            <a:ext cx="4489970" cy="16292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28"/>
              </a:lnSpc>
              <a:spcBef>
                <a:spcPts val="0"/>
              </a:spcBef>
              <a:spcAft>
                <a:spcPts val="0"/>
              </a:spcAft>
            </a:pPr>
            <a:r>
              <a:rPr dirty="0" sz="9200" b="1">
                <a:solidFill>
                  <a:srgbClr val="e6e706"/>
                </a:solidFill>
                <a:latin typeface="OSTFAI+CanvaSans-Bold"/>
                <a:cs typeface="OSTFAI+CanvaSans-Bold"/>
              </a:rPr>
              <a:t>ꢀdeviceꢀ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99510" y="3993384"/>
            <a:ext cx="767977" cy="16292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28"/>
              </a:lnSpc>
              <a:spcBef>
                <a:spcPts val="0"/>
              </a:spcBef>
              <a:spcAft>
                <a:spcPts val="0"/>
              </a:spcAft>
            </a:pPr>
            <a:r>
              <a:rPr dirty="0" sz="9200" b="1">
                <a:solidFill>
                  <a:srgbClr val="ffffff"/>
                </a:solidFill>
                <a:latin typeface="OSTFAI+CanvaSans-Bold"/>
                <a:cs typeface="OSTFAI+CanvaSans-Bold"/>
              </a:rPr>
              <a:t>+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16880" y="4247879"/>
            <a:ext cx="7513319" cy="11313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608"/>
              </a:lnSpc>
              <a:spcBef>
                <a:spcPts val="0"/>
              </a:spcBef>
              <a:spcAft>
                <a:spcPts val="0"/>
              </a:spcAft>
            </a:pPr>
            <a:r>
              <a:rPr dirty="0" sz="6300" b="1">
                <a:solidFill>
                  <a:srgbClr val="ffffff"/>
                </a:solidFill>
                <a:latin typeface="OSTFAI+CanvaSans-Bold"/>
                <a:cs typeface="OSTFAI+CanvaSans-Bold"/>
              </a:rPr>
              <a:t>mobileꢀapplication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96270" y="6403689"/>
            <a:ext cx="1798780" cy="896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 b="1">
                <a:solidFill>
                  <a:srgbClr val="ffffff"/>
                </a:solidFill>
                <a:latin typeface="HCHIQT+Roboto-Bold"/>
                <a:cs typeface="HCHIQT+Roboto-Bold"/>
              </a:rPr>
              <a:t>WhatꢀWeꢀꢀ</a:t>
            </a:r>
          </a:p>
          <a:p>
            <a:pPr marL="59125" marR="0">
              <a:lnSpc>
                <a:spcPts val="3364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 b="1">
                <a:solidFill>
                  <a:srgbClr val="ffffff"/>
                </a:solidFill>
                <a:latin typeface="HCHIQT+Roboto-Bold"/>
                <a:cs typeface="HCHIQT+Roboto-Bold"/>
              </a:rPr>
              <a:t>Suggest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52357" y="7471677"/>
            <a:ext cx="4823492" cy="317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3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0" b="1">
                <a:solidFill>
                  <a:srgbClr val="ffffff"/>
                </a:solidFill>
                <a:latin typeface="HCHIQT+Roboto-Bold"/>
                <a:cs typeface="HCHIQT+Roboto-Bold"/>
              </a:rPr>
              <a:t>Aꢀdeviceꢀandꢀmobileꢀapplicationꢀnotꢀonlyꢀtoꢀ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89985" y="7822704"/>
            <a:ext cx="5572298" cy="10199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3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b="1">
                <a:solidFill>
                  <a:srgbClr val="ffffff"/>
                </a:solidFill>
                <a:latin typeface="HCHIQT+Roboto-Bold"/>
                <a:cs typeface="HCHIQT+Roboto-Bold"/>
              </a:rPr>
              <a:t>identifyꢀaꢀsuitableꢀcropꢀforꢀaꢀgivenꢀlandꢀbutꢀalsoꢀtoꢀ</a:t>
            </a:r>
          </a:p>
          <a:p>
            <a:pPr marL="299360" marR="0">
              <a:lnSpc>
                <a:spcPts val="2203"/>
              </a:lnSpc>
              <a:spcBef>
                <a:spcPts val="560"/>
              </a:spcBef>
              <a:spcAft>
                <a:spcPts val="0"/>
              </a:spcAft>
            </a:pPr>
            <a:r>
              <a:rPr dirty="0" sz="1900" spc="-10" b="1">
                <a:solidFill>
                  <a:srgbClr val="ffffff"/>
                </a:solidFill>
                <a:latin typeface="HCHIQT+Roboto-Bold"/>
                <a:cs typeface="HCHIQT+Roboto-Bold"/>
              </a:rPr>
              <a:t>navigateꢀtheꢀfarmerꢀstartingꢀfromꢀseedingꢀtoꢀ</a:t>
            </a:r>
          </a:p>
          <a:p>
            <a:pPr marL="338070" marR="0">
              <a:lnSpc>
                <a:spcPts val="2203"/>
              </a:lnSpc>
              <a:spcBef>
                <a:spcPts val="510"/>
              </a:spcBef>
              <a:spcAft>
                <a:spcPts val="0"/>
              </a:spcAft>
            </a:pPr>
            <a:r>
              <a:rPr dirty="0" sz="1900" spc="-10" b="1">
                <a:solidFill>
                  <a:srgbClr val="ffffff"/>
                </a:solidFill>
                <a:latin typeface="HCHIQT+Roboto-Bold"/>
                <a:cs typeface="HCHIQT+Roboto-Bold"/>
              </a:rPr>
              <a:t>harvestingꢀstepꢀbyꢀstepꢀforꢀaꢀbetterꢀharvest.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2023-08-20T00:59:17-05:00</dcterms:modified>
</cp:coreProperties>
</file>